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70" r:id="rId9"/>
    <p:sldId id="271" r:id="rId10"/>
    <p:sldId id="272" r:id="rId11"/>
    <p:sldId id="262" r:id="rId12"/>
    <p:sldId id="265" r:id="rId13"/>
    <p:sldId id="267" r:id="rId14"/>
    <p:sldId id="278" r:id="rId15"/>
    <p:sldId id="266" r:id="rId16"/>
    <p:sldId id="276" r:id="rId17"/>
    <p:sldId id="277" r:id="rId18"/>
    <p:sldId id="268" r:id="rId19"/>
    <p:sldId id="269" r:id="rId20"/>
    <p:sldId id="280" r:id="rId21"/>
    <p:sldId id="273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31"/>
    <p:restoredTop sz="64055"/>
  </p:normalViewPr>
  <p:slideViewPr>
    <p:cSldViewPr snapToGrid="0" snapToObjects="1">
      <p:cViewPr varScale="1">
        <p:scale>
          <a:sx n="87" d="100"/>
          <a:sy n="87" d="100"/>
        </p:scale>
        <p:origin x="6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tiff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D1F9DE-FC44-834D-9066-F7653D5847AC}" type="datetimeFigureOut">
              <a:rPr lang="en-US" smtClean="0"/>
              <a:t>2/19/18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5991A1-8611-E640-861C-4FEDF3881C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133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991A1-8611-E640-861C-4FEDF3881C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939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991A1-8611-E640-861C-4FEDF3881C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35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Primitives</a:t>
            </a:r>
            <a:r>
              <a:rPr lang="en-US" baseline="0" dirty="0" smtClean="0"/>
              <a:t> can’t be passed into generics as type parameters. Object versions can, for example Integer instead of int.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Generic </a:t>
            </a:r>
            <a:r>
              <a:rPr lang="en-US" baseline="0" dirty="0" err="1" smtClean="0"/>
              <a:t>enums</a:t>
            </a:r>
            <a:r>
              <a:rPr lang="en-US" baseline="0" dirty="0" smtClean="0"/>
              <a:t> are not allowed in Java</a:t>
            </a:r>
          </a:p>
          <a:p>
            <a:endParaRPr lang="en-US" baseline="0" dirty="0" smtClean="0"/>
          </a:p>
          <a:p>
            <a:r>
              <a:rPr lang="en-US" baseline="0" dirty="0" smtClean="0"/>
              <a:t>Generic </a:t>
            </a:r>
            <a:r>
              <a:rPr lang="en-US" baseline="0" dirty="0" err="1" smtClean="0"/>
              <a:t>throwable</a:t>
            </a:r>
            <a:r>
              <a:rPr lang="en-US" baseline="0" dirty="0" smtClean="0"/>
              <a:t>/generic exception not allowed in Java, because at runtime </a:t>
            </a:r>
            <a:r>
              <a:rPr lang="en-US" b="1" baseline="0" dirty="0" smtClean="0"/>
              <a:t>due to type erasure</a:t>
            </a:r>
            <a:r>
              <a:rPr lang="en-US" b="0" baseline="0" dirty="0" smtClean="0"/>
              <a:t> there isn’t a </a:t>
            </a:r>
            <a:r>
              <a:rPr lang="en-US" b="0" baseline="0" dirty="0" err="1" smtClean="0"/>
              <a:t>GenericDao</a:t>
            </a:r>
            <a:r>
              <a:rPr lang="en-US" b="0" baseline="0" dirty="0" smtClean="0"/>
              <a:t>(User) and </a:t>
            </a:r>
            <a:r>
              <a:rPr lang="en-US" b="0" baseline="0" dirty="0" err="1" smtClean="0"/>
              <a:t>GenericDao</a:t>
            </a:r>
            <a:r>
              <a:rPr lang="en-US" b="0" baseline="0" dirty="0" smtClean="0"/>
              <a:t>(Order), it’s just a </a:t>
            </a:r>
            <a:r>
              <a:rPr lang="en-US" b="0" baseline="0" dirty="0" err="1" smtClean="0"/>
              <a:t>GenericDao</a:t>
            </a:r>
            <a:r>
              <a:rPr lang="en-US" b="0" baseline="0" dirty="0" smtClean="0"/>
              <a:t>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5991A1-8611-E640-861C-4FEDF3881CC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403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2/18/18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Generics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1"/>
            <a:r>
              <a:rPr lang="en-US" i="1" dirty="0" smtClean="0"/>
              <a:t>or: kittens in space!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305452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Stronger type checking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653026"/>
          </a:xfrm>
        </p:spPr>
        <p:txBody>
          <a:bodyPr/>
          <a:lstStyle/>
          <a:p>
            <a:r>
              <a:rPr lang="en-US" dirty="0" smtClean="0"/>
              <a:t>Compile Time vs. Run Time</a:t>
            </a:r>
          </a:p>
          <a:p>
            <a:pPr lvl="1"/>
            <a:r>
              <a:rPr lang="en-US" dirty="0" smtClean="0"/>
              <a:t>Run Time: </a:t>
            </a:r>
            <a:r>
              <a:rPr lang="en-US" dirty="0" err="1" smtClean="0"/>
              <a:t>ClassCastException</a:t>
            </a:r>
            <a:endParaRPr lang="en-US" dirty="0" smtClean="0"/>
          </a:p>
          <a:p>
            <a:pPr lvl="1"/>
            <a:r>
              <a:rPr lang="en-US" dirty="0" smtClean="0"/>
              <a:t>Explicitly assigning a type argument avoids the </a:t>
            </a:r>
            <a:r>
              <a:rPr lang="en-US" dirty="0" err="1" smtClean="0"/>
              <a:t>Catstronaut</a:t>
            </a:r>
            <a:r>
              <a:rPr lang="en-US" dirty="0" smtClean="0"/>
              <a:t> debacle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3875314"/>
            <a:ext cx="75038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ArrayList</a:t>
            </a:r>
            <a:r>
              <a:rPr lang="en-US" dirty="0" smtClean="0"/>
              <a:t>&lt;Astronaut&gt; astronauts = new </a:t>
            </a:r>
            <a:r>
              <a:rPr lang="en-US" dirty="0" err="1" smtClean="0"/>
              <a:t>ArrayList</a:t>
            </a:r>
            <a:r>
              <a:rPr lang="en-US" dirty="0" smtClean="0"/>
              <a:t>&lt;&gt;();</a:t>
            </a:r>
          </a:p>
          <a:p>
            <a:endParaRPr lang="en-US" dirty="0" smtClean="0"/>
          </a:p>
          <a:p>
            <a:r>
              <a:rPr lang="en-US" dirty="0" smtClean="0"/>
              <a:t>Astronaut </a:t>
            </a:r>
            <a:r>
              <a:rPr lang="en-US" dirty="0"/>
              <a:t>McCandless= new Astronaut();</a:t>
            </a:r>
            <a:br>
              <a:rPr lang="en-US" dirty="0"/>
            </a:br>
            <a:r>
              <a:rPr lang="en-US" dirty="0"/>
              <a:t>Astronaut Glenn= new Astronaut();</a:t>
            </a:r>
          </a:p>
          <a:p>
            <a:r>
              <a:rPr lang="en-US" dirty="0"/>
              <a:t>Cat Stein = new Cat</a:t>
            </a:r>
            <a:r>
              <a:rPr lang="en-US" dirty="0" smtClean="0"/>
              <a:t>();</a:t>
            </a:r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7881625" y="4789676"/>
            <a:ext cx="3491661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astronauts.add</a:t>
            </a:r>
            <a:r>
              <a:rPr lang="en-US" dirty="0"/>
              <a:t>(McCandless</a:t>
            </a:r>
            <a:r>
              <a:rPr lang="en-US" dirty="0" smtClean="0"/>
              <a:t>);</a:t>
            </a:r>
          </a:p>
          <a:p>
            <a:endParaRPr lang="en-US" dirty="0"/>
          </a:p>
          <a:p>
            <a:r>
              <a:rPr lang="en-US" dirty="0" err="1"/>
              <a:t>a</a:t>
            </a:r>
            <a:r>
              <a:rPr lang="en-US" dirty="0" err="1" smtClean="0"/>
              <a:t>stronauts.add</a:t>
            </a:r>
            <a:r>
              <a:rPr lang="en-US" dirty="0" smtClean="0"/>
              <a:t>(Glenn);</a:t>
            </a:r>
          </a:p>
          <a:p>
            <a:endParaRPr lang="en-US" dirty="0" smtClean="0"/>
          </a:p>
          <a:p>
            <a:r>
              <a:rPr lang="en-US" dirty="0" err="1"/>
              <a:t>astronauts.add</a:t>
            </a:r>
            <a:r>
              <a:rPr lang="en-US" dirty="0"/>
              <a:t>(Stein</a:t>
            </a:r>
            <a:r>
              <a:rPr lang="en-US" dirty="0" smtClean="0"/>
              <a:t>);</a:t>
            </a:r>
            <a:endParaRPr lang="en-US" dirty="0"/>
          </a:p>
        </p:txBody>
      </p:sp>
      <p:sp>
        <p:nvSpPr>
          <p:cNvPr id="5" name="&quot;No&quot; Symbol 4"/>
          <p:cNvSpPr/>
          <p:nvPr/>
        </p:nvSpPr>
        <p:spPr>
          <a:xfrm>
            <a:off x="8577942" y="5731202"/>
            <a:ext cx="1248229" cy="812800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6673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Reusability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4697668" cy="3636511"/>
          </a:xfrm>
        </p:spPr>
        <p:txBody>
          <a:bodyPr numCol="1"/>
          <a:lstStyle/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Generic Dao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i="1" dirty="0" err="1" smtClean="0"/>
              <a:t>UserDao</a:t>
            </a:r>
            <a:endParaRPr lang="en-US" i="1" dirty="0" smtClean="0"/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i="1" dirty="0" err="1" smtClean="0"/>
              <a:t>DogDao</a:t>
            </a:r>
            <a:endParaRPr lang="en-US" i="1" dirty="0" smtClean="0"/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i="1" dirty="0" err="1" smtClean="0"/>
              <a:t>ConnectionDao</a:t>
            </a:r>
            <a:endParaRPr lang="en-US" i="1" dirty="0"/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i="1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516380" y="2222286"/>
            <a:ext cx="4697668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numCol="1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err="1" smtClean="0"/>
              <a:t>ArrayList</a:t>
            </a:r>
            <a:endParaRPr lang="en-US" dirty="0" smtClean="0"/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i="1" dirty="0" smtClean="0"/>
              <a:t>Astronauts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i="1" dirty="0" smtClean="0"/>
              <a:t>Cats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i="1" dirty="0" smtClean="0"/>
              <a:t>Wildebeests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i="1" dirty="0" smtClean="0"/>
              <a:t>Types of pie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4371012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Generics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50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 err="1" smtClean="0"/>
              <a:t>GenericDao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43199" y="3077028"/>
            <a:ext cx="5689600" cy="2031325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public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&lt;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&gt;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T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getById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id) {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Session session =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getSession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T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entity = (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)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session.get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type,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id)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session.close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    return 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entity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;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/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99721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Naming Conventions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06285" y="2772229"/>
            <a:ext cx="3486852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&lt;E&gt; </a:t>
            </a:r>
            <a:r>
              <a:rPr lang="en-US" dirty="0" smtClean="0"/>
              <a:t>Element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&lt;K&gt; </a:t>
            </a:r>
            <a:r>
              <a:rPr lang="en-US" dirty="0" smtClean="0"/>
              <a:t>Key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&lt;N&gt; </a:t>
            </a:r>
            <a:r>
              <a:rPr lang="en-US" dirty="0" smtClean="0"/>
              <a:t>Number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&lt;T&gt; </a:t>
            </a:r>
            <a:r>
              <a:rPr lang="en-US" dirty="0" smtClean="0"/>
              <a:t>Type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400" dirty="0" smtClean="0"/>
              <a:t>&lt;V&gt; </a:t>
            </a:r>
            <a:r>
              <a:rPr lang="en-US" dirty="0" smtClean="0"/>
              <a:t>Value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i="1" dirty="0" smtClean="0"/>
              <a:t>S, U, </a:t>
            </a:r>
            <a:r>
              <a:rPr lang="en-US" i="1" dirty="0" err="1" smtClean="0"/>
              <a:t>etc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2</a:t>
            </a:r>
            <a:r>
              <a:rPr lang="en-US" baseline="30000" dirty="0" smtClean="0"/>
              <a:t>nd</a:t>
            </a:r>
            <a:r>
              <a:rPr lang="en-US" dirty="0" smtClean="0"/>
              <a:t>, 3</a:t>
            </a:r>
            <a:r>
              <a:rPr lang="en-US" baseline="30000" dirty="0" smtClean="0"/>
              <a:t>rd</a:t>
            </a:r>
            <a:r>
              <a:rPr lang="en-US" dirty="0" smtClean="0"/>
              <a:t>, 4</a:t>
            </a:r>
            <a:r>
              <a:rPr lang="en-US" baseline="30000" dirty="0" smtClean="0"/>
              <a:t>th</a:t>
            </a:r>
            <a:r>
              <a:rPr lang="en-US" dirty="0" smtClean="0"/>
              <a:t> types </a:t>
            </a:r>
            <a:endParaRPr lang="en-US" i="1" dirty="0"/>
          </a:p>
        </p:txBody>
      </p:sp>
      <p:sp>
        <p:nvSpPr>
          <p:cNvPr id="4" name="TextBox 3"/>
          <p:cNvSpPr txBox="1"/>
          <p:nvPr/>
        </p:nvSpPr>
        <p:spPr>
          <a:xfrm>
            <a:off x="6633028" y="2772229"/>
            <a:ext cx="194957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ex.</a:t>
            </a:r>
            <a:br>
              <a:rPr lang="en-US" dirty="0" smtClean="0"/>
            </a:br>
            <a:r>
              <a:rPr lang="en-US" i="1" dirty="0" smtClean="0"/>
              <a:t/>
            </a:r>
            <a:br>
              <a:rPr lang="en-US" i="1" dirty="0" smtClean="0"/>
            </a:br>
            <a:r>
              <a:rPr lang="en-US" i="1" dirty="0" err="1" smtClean="0"/>
              <a:t>ArrayList</a:t>
            </a:r>
            <a:r>
              <a:rPr lang="en-US" i="1" dirty="0" smtClean="0"/>
              <a:t>&lt;E&gt;</a:t>
            </a:r>
          </a:p>
          <a:p>
            <a:endParaRPr lang="en-US" i="1" dirty="0" smtClean="0"/>
          </a:p>
          <a:p>
            <a:r>
              <a:rPr lang="en-US" i="1" dirty="0" err="1" smtClean="0"/>
              <a:t>GenericDao</a:t>
            </a:r>
            <a:r>
              <a:rPr lang="en-US" i="1" dirty="0" smtClean="0"/>
              <a:t>&lt;T&gt;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963138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Bounded Type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0000" y="2462686"/>
            <a:ext cx="10554574" cy="3636511"/>
          </a:xfrm>
        </p:spPr>
        <p:txBody>
          <a:bodyPr>
            <a:normAutofit fontScale="92500" lnSpcReduction="10000"/>
          </a:bodyPr>
          <a:lstStyle/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Limit what can be used as a type argument</a:t>
            </a:r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i="1" dirty="0" smtClean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Invoke methods defined in bounds</a:t>
            </a:r>
          </a:p>
          <a:p>
            <a:pPr lvl="1"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Methods that act on the Number class</a:t>
            </a:r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endParaRPr lang="en-US" dirty="0" smtClean="0"/>
          </a:p>
          <a:p>
            <a:pPr defTabSz="914400">
              <a:spcBef>
                <a:spcPts val="0"/>
              </a:spcBef>
              <a:spcAft>
                <a:spcPts val="0"/>
              </a:spcAft>
              <a:buClrTx/>
            </a:pPr>
            <a:r>
              <a:rPr lang="en-US" dirty="0" smtClean="0"/>
              <a:t>Multiple bounds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23672" y="3135659"/>
            <a:ext cx="7330189" cy="1200329"/>
          </a:xfrm>
          <a:prstGeom prst="rect">
            <a:avLst/>
          </a:prstGeom>
          <a:solidFill>
            <a:schemeClr val="bg2">
              <a:lumMod val="75000"/>
              <a:lumOff val="25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public &lt;U </a:t>
            </a:r>
            <a:r>
              <a:rPr lang="en-US" b="1" dirty="0">
                <a:latin typeface="Courier" charset="0"/>
                <a:ea typeface="Courier" charset="0"/>
                <a:cs typeface="Courier" charset="0"/>
              </a:rPr>
              <a:t>extends Number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&gt; void inspect(U u){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</a:t>
            </a:r>
          </a:p>
          <a:p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logger.info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: " +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t.getClass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().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getName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()); </a:t>
            </a:r>
            <a:br>
              <a:rPr lang="en-US" dirty="0">
                <a:latin typeface="Courier" charset="0"/>
                <a:ea typeface="Courier" charset="0"/>
                <a:cs typeface="Courier" charset="0"/>
              </a:rPr>
            </a:b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logger.info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(U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: " + 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u.getClass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().</a:t>
            </a:r>
            <a:r>
              <a:rPr lang="en-US" dirty="0" err="1">
                <a:latin typeface="Courier" charset="0"/>
                <a:ea typeface="Courier" charset="0"/>
                <a:cs typeface="Courier" charset="0"/>
              </a:rPr>
              <a:t>getName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());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} 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4615543" y="2182908"/>
            <a:ext cx="4151990" cy="105619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767533" y="2007999"/>
            <a:ext cx="352640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Numbers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Integer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Float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/>
              <a:t>Double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err="1" smtClean="0"/>
              <a:t>etc</a:t>
            </a:r>
            <a:endParaRPr lang="en-US" sz="1400" dirty="0"/>
          </a:p>
        </p:txBody>
      </p:sp>
      <p:sp>
        <p:nvSpPr>
          <p:cNvPr id="23" name="TextBox 22"/>
          <p:cNvSpPr txBox="1"/>
          <p:nvPr/>
        </p:nvSpPr>
        <p:spPr>
          <a:xfrm>
            <a:off x="8879305" y="66895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688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Bounded Type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80114" y="2222287"/>
            <a:ext cx="7193172" cy="3636511"/>
          </a:xfrm>
        </p:spPr>
        <p:txBody>
          <a:bodyPr/>
          <a:lstStyle/>
          <a:p>
            <a:r>
              <a:rPr lang="en-US" dirty="0" smtClean="0"/>
              <a:t>Multiple Bounds</a:t>
            </a:r>
          </a:p>
          <a:p>
            <a:pPr lvl="1"/>
            <a:r>
              <a:rPr lang="en-US" dirty="0"/>
              <a:t>Class </a:t>
            </a:r>
          </a:p>
          <a:p>
            <a:pPr lvl="1"/>
            <a:r>
              <a:rPr lang="en-US" dirty="0" smtClean="0"/>
              <a:t>Interface(s)</a:t>
            </a:r>
          </a:p>
          <a:p>
            <a:r>
              <a:rPr lang="en-US" dirty="0" smtClean="0"/>
              <a:t>Upper Bound</a:t>
            </a:r>
          </a:p>
          <a:p>
            <a:pPr lvl="1"/>
            <a:r>
              <a:rPr lang="en-US" dirty="0" smtClean="0"/>
              <a:t>Class and its subclasses</a:t>
            </a:r>
          </a:p>
          <a:p>
            <a:r>
              <a:rPr lang="en-US" dirty="0" smtClean="0"/>
              <a:t>Lower Bound</a:t>
            </a:r>
          </a:p>
          <a:p>
            <a:pPr lvl="1"/>
            <a:r>
              <a:rPr lang="en-US" dirty="0" smtClean="0"/>
              <a:t>Class and its </a:t>
            </a:r>
            <a:r>
              <a:rPr lang="en-US" dirty="0" err="1" smtClean="0"/>
              <a:t>superclasses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21237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00537" y="1542849"/>
            <a:ext cx="827316" cy="970450"/>
          </a:xfrm>
        </p:spPr>
        <p:txBody>
          <a:bodyPr/>
          <a:lstStyle/>
          <a:p>
            <a:r>
              <a:rPr lang="en-US" sz="19900" dirty="0" smtClean="0"/>
              <a:t>?</a:t>
            </a:r>
            <a:endParaRPr lang="en-US" sz="199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 more flexibility</a:t>
            </a:r>
          </a:p>
          <a:p>
            <a:pPr marL="742950" lvl="2" indent="-342900"/>
            <a:r>
              <a:rPr lang="en-US" sz="1600" dirty="0"/>
              <a:t>Instead of declaring one of the keywords listed in Naming Conventions, use a question mark</a:t>
            </a:r>
          </a:p>
          <a:p>
            <a:r>
              <a:rPr lang="en-US" dirty="0"/>
              <a:t>List&lt;?&gt; is a list of unknown type</a:t>
            </a:r>
          </a:p>
          <a:p>
            <a:pPr lvl="1"/>
            <a:r>
              <a:rPr lang="en-US" dirty="0"/>
              <a:t>Upper bounded</a:t>
            </a:r>
          </a:p>
          <a:p>
            <a:pPr lvl="1"/>
            <a:r>
              <a:rPr lang="en-US" dirty="0"/>
              <a:t>Lower bounded</a:t>
            </a:r>
          </a:p>
          <a:p>
            <a:pPr lvl="1"/>
            <a:r>
              <a:rPr lang="en-US" dirty="0" smtClean="0"/>
              <a:t>Unbounded</a:t>
            </a:r>
          </a:p>
          <a:p>
            <a:r>
              <a:rPr lang="en-US" dirty="0" smtClean="0"/>
              <a:t>Wildcard Capture</a:t>
            </a:r>
          </a:p>
          <a:p>
            <a:pPr lvl="1"/>
            <a:r>
              <a:rPr lang="en-US" dirty="0" smtClean="0"/>
              <a:t>Compiler infers wildcard type based on the code around it/referencing it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18712" y="4404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smtClean="0"/>
              <a:t>Wildcards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900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14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Inheritance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5496" y="2128812"/>
            <a:ext cx="6417475" cy="4271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20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we get started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talk about astronauts.</a:t>
            </a:r>
            <a:endParaRPr lang="en-US" i="1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sz="2400" b="1" dirty="0" err="1" smtClean="0"/>
              <a:t>ArrayList</a:t>
            </a:r>
            <a:r>
              <a:rPr lang="en-US" sz="2400" b="1" dirty="0" smtClean="0"/>
              <a:t> astronauts= new </a:t>
            </a:r>
            <a:r>
              <a:rPr lang="en-US" sz="2400" b="1" dirty="0" err="1" smtClean="0"/>
              <a:t>ArrayList</a:t>
            </a:r>
            <a:r>
              <a:rPr lang="en-US" sz="2400" b="1" dirty="0" smtClean="0"/>
              <a:t>();</a:t>
            </a:r>
          </a:p>
          <a:p>
            <a:endParaRPr lang="en-US" dirty="0" smtClean="0"/>
          </a:p>
          <a:p>
            <a:r>
              <a:rPr lang="en-US" dirty="0" smtClean="0"/>
              <a:t>Let’s start adding some astronauts to our list!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8135" y="2452765"/>
            <a:ext cx="3944703" cy="384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541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limitation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Primitives</a:t>
            </a:r>
          </a:p>
          <a:p>
            <a:r>
              <a:rPr lang="en-US" sz="2400" dirty="0" err="1" smtClean="0"/>
              <a:t>Enums</a:t>
            </a:r>
            <a:endParaRPr lang="en-US" sz="2400" dirty="0" smtClean="0"/>
          </a:p>
          <a:p>
            <a:r>
              <a:rPr lang="en-US" sz="2400" dirty="0" err="1" smtClean="0"/>
              <a:t>Throwable</a:t>
            </a:r>
            <a:r>
              <a:rPr lang="en-US" sz="2400" dirty="0" smtClean="0"/>
              <a:t> (exceptions)</a:t>
            </a:r>
          </a:p>
        </p:txBody>
      </p:sp>
    </p:spTree>
    <p:extLst>
      <p:ext uri="{BB962C8B-B14F-4D97-AF65-F5344CB8AC3E}">
        <p14:creationId xmlns:p14="http://schemas.microsoft.com/office/powerpoint/2010/main" val="248911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Generics</a:t>
            </a:r>
            <a:r>
              <a:rPr lang="mr-IN" dirty="0" smtClean="0"/>
              <a:t>…</a:t>
            </a:r>
            <a:r>
              <a:rPr lang="en-US" dirty="0"/>
              <a:t> </a:t>
            </a:r>
            <a:r>
              <a:rPr lang="en-US" dirty="0" smtClean="0"/>
              <a:t>are they worth it?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3600" i="1" dirty="0"/>
              <a:t>y</a:t>
            </a:r>
            <a:r>
              <a:rPr lang="en-US" sz="3600" i="1" dirty="0" smtClean="0"/>
              <a:t>ou decide</a:t>
            </a:r>
            <a:endParaRPr lang="en-US" sz="3600" i="1" dirty="0"/>
          </a:p>
        </p:txBody>
      </p:sp>
    </p:spTree>
    <p:extLst>
      <p:ext uri="{BB962C8B-B14F-4D97-AF65-F5344CB8AC3E}">
        <p14:creationId xmlns:p14="http://schemas.microsoft.com/office/powerpoint/2010/main" val="2012272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950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 to make sure we have enough astronauts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34582" y="2766459"/>
            <a:ext cx="6470755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Astronaut Armstrong = new Astronaut();</a:t>
            </a:r>
            <a:br>
              <a:rPr lang="en-US" sz="2400" dirty="0"/>
            </a:br>
            <a:r>
              <a:rPr lang="en-US" sz="2400" dirty="0"/>
              <a:t>Astronaut Aldrin = new Astronaut();</a:t>
            </a:r>
            <a:br>
              <a:rPr lang="en-US" sz="2400" dirty="0"/>
            </a:br>
            <a:r>
              <a:rPr lang="en-US" sz="2400" dirty="0"/>
              <a:t>Astronaut Ride = new Astronaut();</a:t>
            </a:r>
            <a:br>
              <a:rPr lang="en-US" sz="2400" dirty="0"/>
            </a:br>
            <a:r>
              <a:rPr lang="en-US" sz="2400" dirty="0"/>
              <a:t>Astronaut Gagarin = new Astronaut</a:t>
            </a:r>
            <a:r>
              <a:rPr lang="en-US" sz="2400" dirty="0" smtClean="0"/>
              <a:t>();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5416446" y="5137321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astronauts.add</a:t>
            </a:r>
            <a:r>
              <a:rPr lang="en-US" dirty="0"/>
              <a:t>(Armstrong);</a:t>
            </a:r>
            <a:br>
              <a:rPr lang="en-US" dirty="0"/>
            </a:br>
            <a:r>
              <a:rPr lang="en-US" dirty="0" err="1"/>
              <a:t>astronauts.add</a:t>
            </a:r>
            <a:r>
              <a:rPr lang="en-US" dirty="0"/>
              <a:t>(Ride);</a:t>
            </a:r>
            <a:br>
              <a:rPr lang="en-US" dirty="0"/>
            </a:br>
            <a:r>
              <a:rPr lang="en-US" dirty="0" err="1"/>
              <a:t>astronauts.add</a:t>
            </a:r>
            <a:r>
              <a:rPr lang="en-US" dirty="0"/>
              <a:t>(Gagarin);</a:t>
            </a:r>
            <a:br>
              <a:rPr lang="en-US" dirty="0"/>
            </a:br>
            <a:r>
              <a:rPr lang="en-US" dirty="0" err="1"/>
              <a:t>astronauts.add</a:t>
            </a:r>
            <a:r>
              <a:rPr lang="en-US" dirty="0"/>
              <a:t>(Aldrin);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22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Nearly there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29651" y="2466656"/>
            <a:ext cx="6995411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Astronaut </a:t>
            </a:r>
            <a:r>
              <a:rPr lang="en-US" sz="2400" dirty="0" smtClean="0"/>
              <a:t>McCandless= </a:t>
            </a:r>
            <a:r>
              <a:rPr lang="en-US" sz="2400" dirty="0"/>
              <a:t>new Astronaut();</a:t>
            </a:r>
            <a:br>
              <a:rPr lang="en-US" sz="2400" dirty="0"/>
            </a:br>
            <a:r>
              <a:rPr lang="en-US" sz="2400" dirty="0"/>
              <a:t>Astronaut </a:t>
            </a:r>
            <a:r>
              <a:rPr lang="en-US" sz="2400" dirty="0" smtClean="0"/>
              <a:t>Glenn= </a:t>
            </a:r>
            <a:r>
              <a:rPr lang="en-US" sz="2400" dirty="0"/>
              <a:t>new Astronaut</a:t>
            </a:r>
            <a:r>
              <a:rPr lang="en-US" sz="2400" dirty="0" smtClean="0"/>
              <a:t>();</a:t>
            </a:r>
          </a:p>
          <a:p>
            <a:r>
              <a:rPr lang="en-US" sz="2400" dirty="0" smtClean="0"/>
              <a:t>Cat Stein = new Cat();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Astronaut </a:t>
            </a:r>
            <a:r>
              <a:rPr lang="en-US" sz="2400" dirty="0" smtClean="0"/>
              <a:t>Shepard= </a:t>
            </a:r>
            <a:r>
              <a:rPr lang="en-US" sz="2400" dirty="0"/>
              <a:t>new Astronaut</a:t>
            </a:r>
            <a:r>
              <a:rPr lang="en-US" sz="2400" dirty="0" smtClean="0"/>
              <a:t>();</a:t>
            </a:r>
          </a:p>
          <a:p>
            <a:r>
              <a:rPr lang="en-US" sz="2400" dirty="0" smtClean="0"/>
              <a:t>Kitten Woolf = new Kitten();</a:t>
            </a: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/>
              <a:t>Astronaut </a:t>
            </a:r>
            <a:r>
              <a:rPr lang="en-US" sz="2400" dirty="0" smtClean="0"/>
              <a:t>Collins= </a:t>
            </a:r>
            <a:r>
              <a:rPr lang="en-US" sz="2400" dirty="0"/>
              <a:t>new Astronaut</a:t>
            </a:r>
            <a:r>
              <a:rPr lang="en-US" sz="2400" dirty="0" smtClean="0"/>
              <a:t>();</a:t>
            </a:r>
            <a:r>
              <a:rPr lang="en-US" sz="2000" dirty="0"/>
              <a:t/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5" name="Rectangle 4"/>
          <p:cNvSpPr/>
          <p:nvPr/>
        </p:nvSpPr>
        <p:spPr>
          <a:xfrm>
            <a:off x="5881141" y="4570036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 smtClean="0"/>
              <a:t>astronauts.add</a:t>
            </a:r>
            <a:r>
              <a:rPr lang="en-US" dirty="0" smtClean="0"/>
              <a:t>(McCandless);</a:t>
            </a:r>
            <a:br>
              <a:rPr lang="en-US" dirty="0" smtClean="0"/>
            </a:br>
            <a:r>
              <a:rPr lang="en-US" dirty="0" err="1" smtClean="0"/>
              <a:t>astronauts.add</a:t>
            </a:r>
            <a:r>
              <a:rPr lang="en-US" dirty="0" smtClean="0"/>
              <a:t>(Glenn);</a:t>
            </a:r>
            <a:br>
              <a:rPr lang="en-US" dirty="0" smtClean="0"/>
            </a:br>
            <a:r>
              <a:rPr lang="en-US" dirty="0" err="1" smtClean="0"/>
              <a:t>astronauts.add</a:t>
            </a:r>
            <a:r>
              <a:rPr lang="en-US" dirty="0" smtClean="0"/>
              <a:t>(Stein);</a:t>
            </a:r>
            <a:br>
              <a:rPr lang="en-US" dirty="0" smtClean="0"/>
            </a:br>
            <a:r>
              <a:rPr lang="en-US" dirty="0" err="1" smtClean="0"/>
              <a:t>astronauts.add</a:t>
            </a:r>
            <a:r>
              <a:rPr lang="en-US" dirty="0" smtClean="0"/>
              <a:t>(Shepard);</a:t>
            </a:r>
            <a:br>
              <a:rPr lang="en-US" dirty="0" smtClean="0"/>
            </a:br>
            <a:r>
              <a:rPr lang="en-US" dirty="0" err="1" smtClean="0"/>
              <a:t>astronauts.add</a:t>
            </a:r>
            <a:r>
              <a:rPr lang="en-US" dirty="0" smtClean="0"/>
              <a:t>(Woolf);</a:t>
            </a:r>
            <a:br>
              <a:rPr lang="en-US" dirty="0" smtClean="0"/>
            </a:br>
            <a:r>
              <a:rPr lang="en-US" dirty="0" err="1" smtClean="0"/>
              <a:t>astronauts.add</a:t>
            </a:r>
            <a:r>
              <a:rPr lang="en-US" dirty="0" smtClean="0"/>
              <a:t>(Collins);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952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Something odd happened here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692" y="2158584"/>
            <a:ext cx="4449646" cy="43384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622" y="2158583"/>
            <a:ext cx="3681070" cy="433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673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Generics?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80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Stronger type checking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653026"/>
          </a:xfrm>
        </p:spPr>
        <p:txBody>
          <a:bodyPr/>
          <a:lstStyle/>
          <a:p>
            <a:r>
              <a:rPr lang="en-US" dirty="0" smtClean="0"/>
              <a:t>Compile Time vs. Run Time</a:t>
            </a:r>
          </a:p>
          <a:p>
            <a:pPr lvl="1"/>
            <a:r>
              <a:rPr lang="en-US" dirty="0" smtClean="0"/>
              <a:t>Run Time: </a:t>
            </a:r>
            <a:r>
              <a:rPr lang="en-US" dirty="0" err="1" smtClean="0"/>
              <a:t>ClassCastException</a:t>
            </a:r>
            <a:endParaRPr lang="en-US" dirty="0" smtClean="0"/>
          </a:p>
          <a:p>
            <a:pPr lvl="1"/>
            <a:r>
              <a:rPr lang="en-US" dirty="0" smtClean="0"/>
              <a:t>Explicitly assigning a type argument avoids the </a:t>
            </a:r>
            <a:r>
              <a:rPr lang="en-US" dirty="0" err="1" smtClean="0"/>
              <a:t>Catstronaut</a:t>
            </a:r>
            <a:r>
              <a:rPr lang="en-US" dirty="0" smtClean="0"/>
              <a:t> debacle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3875314"/>
            <a:ext cx="75038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ArrayList</a:t>
            </a:r>
            <a:r>
              <a:rPr lang="en-US" dirty="0" smtClean="0"/>
              <a:t>&lt;Astronaut&gt; astronauts = new </a:t>
            </a:r>
            <a:r>
              <a:rPr lang="en-US" dirty="0" err="1" smtClean="0"/>
              <a:t>ArrayList</a:t>
            </a:r>
            <a:r>
              <a:rPr lang="en-US" dirty="0" smtClean="0"/>
              <a:t>&lt;&gt;();</a:t>
            </a:r>
          </a:p>
          <a:p>
            <a:endParaRPr lang="en-US" dirty="0" smtClean="0"/>
          </a:p>
          <a:p>
            <a:r>
              <a:rPr lang="en-US" dirty="0" smtClean="0"/>
              <a:t>Astronaut </a:t>
            </a:r>
            <a:r>
              <a:rPr lang="en-US" dirty="0"/>
              <a:t>McCandless= new Astronaut();</a:t>
            </a:r>
            <a:br>
              <a:rPr lang="en-US" dirty="0"/>
            </a:br>
            <a:r>
              <a:rPr lang="en-US" dirty="0"/>
              <a:t>Astronaut Glenn= new Astronaut();</a:t>
            </a:r>
          </a:p>
          <a:p>
            <a:r>
              <a:rPr lang="en-US" dirty="0"/>
              <a:t>Cat Stein = new Cat</a:t>
            </a:r>
            <a:r>
              <a:rPr lang="en-US" dirty="0" smtClean="0"/>
              <a:t>();</a:t>
            </a:r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7881625" y="4789676"/>
            <a:ext cx="3491661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astronauts.add</a:t>
            </a:r>
            <a:r>
              <a:rPr lang="en-US" dirty="0"/>
              <a:t>(McCandless</a:t>
            </a:r>
            <a:r>
              <a:rPr lang="en-US" dirty="0" smtClean="0"/>
              <a:t>);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52085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Stronger type checking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653026"/>
          </a:xfrm>
        </p:spPr>
        <p:txBody>
          <a:bodyPr/>
          <a:lstStyle/>
          <a:p>
            <a:r>
              <a:rPr lang="en-US" dirty="0" smtClean="0"/>
              <a:t>Compile Time vs. Run Time</a:t>
            </a:r>
          </a:p>
          <a:p>
            <a:pPr lvl="1"/>
            <a:r>
              <a:rPr lang="en-US" dirty="0" smtClean="0"/>
              <a:t>Run Time: </a:t>
            </a:r>
            <a:r>
              <a:rPr lang="en-US" dirty="0" err="1" smtClean="0"/>
              <a:t>ClassCastException</a:t>
            </a:r>
            <a:endParaRPr lang="en-US" dirty="0" smtClean="0"/>
          </a:p>
          <a:p>
            <a:pPr lvl="1"/>
            <a:r>
              <a:rPr lang="en-US" dirty="0" smtClean="0"/>
              <a:t>Explicitly assigning a type argument avoids the </a:t>
            </a:r>
            <a:r>
              <a:rPr lang="en-US" dirty="0" err="1" smtClean="0"/>
              <a:t>Catstronaut</a:t>
            </a:r>
            <a:r>
              <a:rPr lang="en-US" dirty="0" smtClean="0"/>
              <a:t> debacle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3875314"/>
            <a:ext cx="75038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ArrayList</a:t>
            </a:r>
            <a:r>
              <a:rPr lang="en-US" dirty="0" smtClean="0"/>
              <a:t>&lt;Astronaut&gt; astronauts = new </a:t>
            </a:r>
            <a:r>
              <a:rPr lang="en-US" dirty="0" err="1" smtClean="0"/>
              <a:t>ArrayList</a:t>
            </a:r>
            <a:r>
              <a:rPr lang="en-US" dirty="0" smtClean="0"/>
              <a:t>&lt;&gt;();</a:t>
            </a:r>
          </a:p>
          <a:p>
            <a:endParaRPr lang="en-US" dirty="0" smtClean="0"/>
          </a:p>
          <a:p>
            <a:r>
              <a:rPr lang="en-US" dirty="0" smtClean="0"/>
              <a:t>Astronaut </a:t>
            </a:r>
            <a:r>
              <a:rPr lang="en-US" dirty="0"/>
              <a:t>McCandless= new Astronaut();</a:t>
            </a:r>
            <a:br>
              <a:rPr lang="en-US" dirty="0"/>
            </a:br>
            <a:r>
              <a:rPr lang="en-US" dirty="0"/>
              <a:t>Astronaut Glenn= new Astronaut();</a:t>
            </a:r>
          </a:p>
          <a:p>
            <a:r>
              <a:rPr lang="en-US" dirty="0"/>
              <a:t>Cat Stein = new Cat</a:t>
            </a:r>
            <a:r>
              <a:rPr lang="en-US" dirty="0" smtClean="0"/>
              <a:t>();</a:t>
            </a:r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7881625" y="4789676"/>
            <a:ext cx="3491661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astronauts.add</a:t>
            </a:r>
            <a:r>
              <a:rPr lang="en-US" dirty="0"/>
              <a:t>(McCandless</a:t>
            </a:r>
            <a:r>
              <a:rPr lang="en-US" dirty="0" smtClean="0"/>
              <a:t>);</a:t>
            </a:r>
          </a:p>
          <a:p>
            <a:endParaRPr lang="en-US" dirty="0"/>
          </a:p>
          <a:p>
            <a:r>
              <a:rPr lang="en-US" dirty="0" err="1" smtClean="0"/>
              <a:t>astronauts.add</a:t>
            </a:r>
            <a:r>
              <a:rPr lang="en-US" dirty="0" smtClean="0"/>
              <a:t>(Glenn);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687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Stronger type checking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8"/>
            <a:ext cx="10554574" cy="1653026"/>
          </a:xfrm>
        </p:spPr>
        <p:txBody>
          <a:bodyPr/>
          <a:lstStyle/>
          <a:p>
            <a:r>
              <a:rPr lang="en-US" dirty="0" smtClean="0"/>
              <a:t>Compile Time vs. Run Time</a:t>
            </a:r>
          </a:p>
          <a:p>
            <a:pPr lvl="1"/>
            <a:r>
              <a:rPr lang="en-US" dirty="0" smtClean="0"/>
              <a:t>Run Time: </a:t>
            </a:r>
            <a:r>
              <a:rPr lang="en-US" dirty="0" err="1" smtClean="0"/>
              <a:t>ClassCastException</a:t>
            </a:r>
            <a:endParaRPr lang="en-US" dirty="0" smtClean="0"/>
          </a:p>
          <a:p>
            <a:pPr lvl="1"/>
            <a:r>
              <a:rPr lang="en-US" dirty="0" smtClean="0"/>
              <a:t>Explicitly assigning a type argument avoids the </a:t>
            </a:r>
            <a:r>
              <a:rPr lang="en-US" dirty="0" err="1" smtClean="0"/>
              <a:t>Catstronaut</a:t>
            </a:r>
            <a:r>
              <a:rPr lang="en-US" dirty="0" smtClean="0"/>
              <a:t> debacle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28800" y="3875314"/>
            <a:ext cx="75038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ArrayList</a:t>
            </a:r>
            <a:r>
              <a:rPr lang="en-US" dirty="0" smtClean="0"/>
              <a:t>&lt;Astronaut&gt; astronauts = new </a:t>
            </a:r>
            <a:r>
              <a:rPr lang="en-US" dirty="0" err="1" smtClean="0"/>
              <a:t>ArrayList</a:t>
            </a:r>
            <a:r>
              <a:rPr lang="en-US" dirty="0" smtClean="0"/>
              <a:t>&lt;&gt;();</a:t>
            </a:r>
          </a:p>
          <a:p>
            <a:endParaRPr lang="en-US" dirty="0" smtClean="0"/>
          </a:p>
          <a:p>
            <a:r>
              <a:rPr lang="en-US" dirty="0" smtClean="0"/>
              <a:t>Astronaut </a:t>
            </a:r>
            <a:r>
              <a:rPr lang="en-US" dirty="0"/>
              <a:t>McCandless= new Astronaut();</a:t>
            </a:r>
            <a:br>
              <a:rPr lang="en-US" dirty="0"/>
            </a:br>
            <a:r>
              <a:rPr lang="en-US" dirty="0"/>
              <a:t>Astronaut Glenn= new Astronaut();</a:t>
            </a:r>
          </a:p>
          <a:p>
            <a:r>
              <a:rPr lang="en-US" dirty="0"/>
              <a:t>Cat Stein = new Cat</a:t>
            </a:r>
            <a:r>
              <a:rPr lang="en-US" dirty="0" smtClean="0"/>
              <a:t>();</a:t>
            </a:r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7881625" y="4789676"/>
            <a:ext cx="3491661" cy="147732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/>
              <a:t>astronauts.add</a:t>
            </a:r>
            <a:r>
              <a:rPr lang="en-US" dirty="0"/>
              <a:t>(McCandless</a:t>
            </a:r>
            <a:r>
              <a:rPr lang="en-US" dirty="0" smtClean="0"/>
              <a:t>);</a:t>
            </a:r>
          </a:p>
          <a:p>
            <a:endParaRPr lang="en-US" dirty="0"/>
          </a:p>
          <a:p>
            <a:r>
              <a:rPr lang="en-US" dirty="0" err="1"/>
              <a:t>a</a:t>
            </a:r>
            <a:r>
              <a:rPr lang="en-US" dirty="0" err="1" smtClean="0"/>
              <a:t>stronauts.add</a:t>
            </a:r>
            <a:r>
              <a:rPr lang="en-US" dirty="0" smtClean="0"/>
              <a:t>(Glenn);</a:t>
            </a:r>
          </a:p>
          <a:p>
            <a:endParaRPr lang="en-US" dirty="0" smtClean="0"/>
          </a:p>
          <a:p>
            <a:r>
              <a:rPr lang="en-US" dirty="0" err="1"/>
              <a:t>astronauts.add</a:t>
            </a:r>
            <a:r>
              <a:rPr lang="en-US" dirty="0"/>
              <a:t>(Stein</a:t>
            </a:r>
            <a:r>
              <a:rPr lang="en-US" dirty="0" smtClean="0"/>
              <a:t>);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490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1736</TotalTime>
  <Words>482</Words>
  <Application>Microsoft Macintosh PowerPoint</Application>
  <PresentationFormat>Widescreen</PresentationFormat>
  <Paragraphs>150</Paragraphs>
  <Slides>22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Calibri</vt:lpstr>
      <vt:lpstr>Century Gothic</vt:lpstr>
      <vt:lpstr>Courier</vt:lpstr>
      <vt:lpstr>Mangal</vt:lpstr>
      <vt:lpstr>Wingdings 2</vt:lpstr>
      <vt:lpstr>Arial</vt:lpstr>
      <vt:lpstr>Quotable</vt:lpstr>
      <vt:lpstr>Generics</vt:lpstr>
      <vt:lpstr>Before we get started…</vt:lpstr>
      <vt:lpstr>Need to make sure we have enough astronauts…</vt:lpstr>
      <vt:lpstr>Nearly there…</vt:lpstr>
      <vt:lpstr>Something odd happened here.</vt:lpstr>
      <vt:lpstr>Why Generics?</vt:lpstr>
      <vt:lpstr>Stronger type checking</vt:lpstr>
      <vt:lpstr>Stronger type checking</vt:lpstr>
      <vt:lpstr>Stronger type checking</vt:lpstr>
      <vt:lpstr>Stronger type checking</vt:lpstr>
      <vt:lpstr>Reusability</vt:lpstr>
      <vt:lpstr>Using Generics</vt:lpstr>
      <vt:lpstr>Example: GenericDao</vt:lpstr>
      <vt:lpstr>Naming Conventions</vt:lpstr>
      <vt:lpstr>Bounded Type Parameters</vt:lpstr>
      <vt:lpstr>Bounded Type Parameters</vt:lpstr>
      <vt:lpstr>?</vt:lpstr>
      <vt:lpstr>Limitations</vt:lpstr>
      <vt:lpstr>Inheritance</vt:lpstr>
      <vt:lpstr>Other limitation</vt:lpstr>
      <vt:lpstr>Generics… are they worth it?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Generics</dc:title>
  <dc:creator>npsteck</dc:creator>
  <cp:lastModifiedBy>npsteck</cp:lastModifiedBy>
  <cp:revision>19</cp:revision>
  <dcterms:created xsi:type="dcterms:W3CDTF">2018-02-18T21:33:09Z</dcterms:created>
  <dcterms:modified xsi:type="dcterms:W3CDTF">2018-02-20T02:30:05Z</dcterms:modified>
</cp:coreProperties>
</file>

<file path=docProps/thumbnail.jpeg>
</file>